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69" r:id="rId3"/>
    <p:sldId id="274" r:id="rId4"/>
    <p:sldId id="276" r:id="rId5"/>
    <p:sldId id="272" r:id="rId6"/>
    <p:sldId id="284" r:id="rId7"/>
    <p:sldId id="285" r:id="rId8"/>
    <p:sldId id="289" r:id="rId9"/>
    <p:sldId id="286" r:id="rId10"/>
    <p:sldId id="287" r:id="rId11"/>
    <p:sldId id="288" r:id="rId12"/>
    <p:sldId id="283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F09A3C"/>
    <a:srgbClr val="FFDB43"/>
    <a:srgbClr val="FC762D"/>
    <a:srgbClr val="1C120E"/>
    <a:srgbClr val="E46C1A"/>
    <a:srgbClr val="E0B758"/>
    <a:srgbClr val="F7C997"/>
    <a:srgbClr val="FFFFFF"/>
    <a:srgbClr val="F4E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90499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19775"/>
            <a:ext cx="2230437" cy="847726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 err="1">
                <a:solidFill>
                  <a:srgbClr val="DC9230"/>
                </a:solidFill>
              </a:rPr>
              <a:t>Második</a:t>
            </a:r>
            <a:r>
              <a:rPr lang="en-US" sz="2400" b="1" dirty="0">
                <a:solidFill>
                  <a:srgbClr val="DC9230"/>
                </a:solidFill>
              </a:rPr>
              <a:t> </a:t>
            </a:r>
            <a:r>
              <a:rPr lang="en-US" sz="2400" b="1" dirty="0" err="1">
                <a:solidFill>
                  <a:srgbClr val="DC9230"/>
                </a:solidFill>
              </a:rPr>
              <a:t>Demó</a:t>
            </a:r>
            <a:r>
              <a:rPr lang="hu-HU" sz="2400" b="1" dirty="0">
                <a:solidFill>
                  <a:srgbClr val="DC9230"/>
                </a:solidFill>
              </a:rPr>
              <a:t>:</a:t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2022.12.11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387924" y="5269706"/>
            <a:ext cx="2667343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972" y="0"/>
            <a:ext cx="8610757" cy="989210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Index </a:t>
            </a:r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designja</a:t>
            </a:r>
            <a:endParaRPr lang="hu-HU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5750" y="5270853"/>
            <a:ext cx="1659731" cy="166185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9625BEF-D862-4024-5134-FF6B1C89CD54}"/>
              </a:ext>
            </a:extLst>
          </p:cNvPr>
          <p:cNvSpPr txBox="1"/>
          <p:nvPr/>
        </p:nvSpPr>
        <p:spPr>
          <a:xfrm>
            <a:off x="2656534" y="971587"/>
            <a:ext cx="687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Made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by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Dávid &amp; Kiss Péter</a:t>
            </a:r>
            <a:endParaRPr lang="hu-HU" sz="2400" i="1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8026DF8-22B7-C6C2-B80F-593150D375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" r="79871"/>
          <a:stretch/>
        </p:blipFill>
        <p:spPr>
          <a:xfrm>
            <a:off x="170916" y="1587147"/>
            <a:ext cx="2281727" cy="384579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002127A-0C66-B2D7-B453-10D3D43DCE14}"/>
              </a:ext>
            </a:extLst>
          </p:cNvPr>
          <p:cNvSpPr txBox="1"/>
          <p:nvPr/>
        </p:nvSpPr>
        <p:spPr>
          <a:xfrm>
            <a:off x="2300928" y="5640113"/>
            <a:ext cx="758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rebuchet MS" panose="020B0603020202020204" pitchFamily="34" charset="0"/>
              </a:rPr>
              <a:t>Magyarcsik</a:t>
            </a:r>
            <a:r>
              <a:rPr lang="en-US" b="1" dirty="0">
                <a:latin typeface="Trebuchet MS" panose="020B0603020202020204" pitchFamily="34" charset="0"/>
              </a:rPr>
              <a:t> Dávid: </a:t>
            </a:r>
            <a:r>
              <a:rPr lang="en-US" dirty="0">
                <a:latin typeface="Trebuchet MS" panose="020B0603020202020204" pitchFamily="34" charset="0"/>
              </a:rPr>
              <a:t>Design</a:t>
            </a:r>
            <a:r>
              <a:rPr lang="hu-HU" dirty="0">
                <a:latin typeface="Trebuchet MS" panose="020B0603020202020204" pitchFamily="34" charset="0"/>
              </a:rPr>
              <a:t>, Frontend </a:t>
            </a:r>
            <a:r>
              <a:rPr lang="hu-HU" dirty="0" err="1">
                <a:latin typeface="Trebuchet MS" panose="020B0603020202020204" pitchFamily="34" charset="0"/>
              </a:rPr>
              <a:t>Skeleton</a:t>
            </a:r>
            <a:r>
              <a:rPr lang="hu-HU" dirty="0">
                <a:latin typeface="Trebuchet MS" panose="020B0603020202020204" pitchFamily="34" charset="0"/>
              </a:rPr>
              <a:t> + Frontend </a:t>
            </a:r>
            <a:r>
              <a:rPr lang="hu-HU" dirty="0" err="1">
                <a:latin typeface="Trebuchet MS" panose="020B0603020202020204" pitchFamily="34" charset="0"/>
              </a:rPr>
              <a:t>Developing</a:t>
            </a:r>
            <a:endParaRPr lang="en-US" dirty="0">
              <a:latin typeface="Trebuchet MS" panose="020B0603020202020204" pitchFamily="34" charset="0"/>
            </a:endParaRPr>
          </a:p>
          <a:p>
            <a:pPr algn="ctr"/>
            <a:endParaRPr lang="en-US" dirty="0">
              <a:latin typeface="Trebuchet MS" panose="020B0603020202020204" pitchFamily="34" charset="0"/>
            </a:endParaRPr>
          </a:p>
          <a:p>
            <a:pPr algn="ctr"/>
            <a:r>
              <a:rPr lang="en-US" b="1" dirty="0">
                <a:latin typeface="Trebuchet MS" panose="020B0603020202020204" pitchFamily="34" charset="0"/>
              </a:rPr>
              <a:t>Kiss </a:t>
            </a:r>
            <a:r>
              <a:rPr lang="en-US" b="1" dirty="0" err="1">
                <a:latin typeface="Trebuchet MS" panose="020B0603020202020204" pitchFamily="34" charset="0"/>
              </a:rPr>
              <a:t>Péter</a:t>
            </a:r>
            <a:r>
              <a:rPr lang="en-US" b="1" dirty="0">
                <a:latin typeface="Trebuchet MS" panose="020B0603020202020204" pitchFamily="34" charset="0"/>
              </a:rPr>
              <a:t>: </a:t>
            </a:r>
            <a:r>
              <a:rPr lang="en-US" dirty="0">
                <a:latin typeface="Trebuchet MS" panose="020B0603020202020204" pitchFamily="34" charset="0"/>
              </a:rPr>
              <a:t>Scroll Animation</a:t>
            </a:r>
            <a:r>
              <a:rPr lang="hu-HU" dirty="0">
                <a:latin typeface="Trebuchet MS" panose="020B0603020202020204" pitchFamily="34" charset="0"/>
              </a:rPr>
              <a:t>(</a:t>
            </a:r>
            <a:r>
              <a:rPr lang="en-US" dirty="0">
                <a:latin typeface="Trebuchet MS" panose="020B0603020202020204" pitchFamily="34" charset="0"/>
              </a:rPr>
              <a:t>s</a:t>
            </a:r>
            <a:r>
              <a:rPr lang="hu-HU" dirty="0">
                <a:latin typeface="Trebuchet MS" panose="020B0603020202020204" pitchFamily="34" charset="0"/>
              </a:rPr>
              <a:t>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A5A3DA7-3ADC-536F-5594-3EE50BC675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22" r="59399"/>
          <a:stretch/>
        </p:blipFill>
        <p:spPr>
          <a:xfrm>
            <a:off x="2523996" y="1587147"/>
            <a:ext cx="2409914" cy="384579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A37E4D3D-B7C3-BBEC-44F0-68286D5E0F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79" r="40181"/>
          <a:stretch/>
        </p:blipFill>
        <p:spPr>
          <a:xfrm>
            <a:off x="4807615" y="1587147"/>
            <a:ext cx="2478279" cy="384579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DCD1344-EAE5-3FF0-855A-883E30D5A9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55" r="20566"/>
          <a:stretch/>
        </p:blipFill>
        <p:spPr>
          <a:xfrm>
            <a:off x="7285894" y="1587147"/>
            <a:ext cx="2409914" cy="375840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2D99617-270D-B637-B395-3371B3162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24" r="-603"/>
          <a:stretch/>
        </p:blipFill>
        <p:spPr>
          <a:xfrm>
            <a:off x="9883769" y="1587147"/>
            <a:ext cx="2409915" cy="38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B63DC35F-4A00-1E2E-0330-FFF0283A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780"/>
            <a:ext cx="12191999" cy="6855220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129"/>
            <a:ext cx="905914" cy="907071"/>
          </a:xfrm>
          <a:prstGeom prst="rect">
            <a:avLst/>
          </a:prstGeom>
        </p:spPr>
      </p:pic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8683" y="1858808"/>
            <a:ext cx="5719234" cy="3217069"/>
          </a:xfrm>
          <a:prstGeom prst="rect">
            <a:avLst/>
          </a:prstGeom>
          <a:effectLst/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005F681C-5C98-8E7A-0FAB-883882A6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51" y="5558518"/>
            <a:ext cx="6857999" cy="746014"/>
          </a:xfrm>
        </p:spPr>
        <p:txBody>
          <a:bodyPr>
            <a:noAutofit/>
          </a:bodyPr>
          <a:lstStyle/>
          <a:p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 </a:t>
            </a:r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designja</a:t>
            </a:r>
            <a:endParaRPr lang="hu-HU" sz="40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D11AE61-9009-42BE-ABED-B3CE954EF7D7}"/>
              </a:ext>
            </a:extLst>
          </p:cNvPr>
          <p:cNvSpPr txBox="1"/>
          <p:nvPr/>
        </p:nvSpPr>
        <p:spPr>
          <a:xfrm>
            <a:off x="2990851" y="6256907"/>
            <a:ext cx="8458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hu-HU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5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hu-HU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Tóth Dávid, Nagy Balázs &amp; </a:t>
            </a:r>
            <a:r>
              <a:rPr lang="hu-HU" sz="105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Magyarcsik</a:t>
            </a:r>
            <a:r>
              <a:rPr lang="hu-HU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Dávid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759505C5-831D-43A0-5186-C3598D8E0A46}"/>
              </a:ext>
            </a:extLst>
          </p:cNvPr>
          <p:cNvSpPr/>
          <p:nvPr/>
        </p:nvSpPr>
        <p:spPr>
          <a:xfrm>
            <a:off x="2769577" y="1063869"/>
            <a:ext cx="3265019" cy="1960685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218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50"/>
            <a:ext cx="12192000" cy="98107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tervezünk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következő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demóra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endParaRPr lang="hu-H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4A5D9F2-5997-E8C0-2BE3-3D6CEF8E7091}"/>
              </a:ext>
            </a:extLst>
          </p:cNvPr>
          <p:cNvSpPr txBox="1"/>
          <p:nvPr/>
        </p:nvSpPr>
        <p:spPr>
          <a:xfrm>
            <a:off x="1459706" y="1203924"/>
            <a:ext cx="718555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P</a:t>
            </a:r>
            <a:r>
              <a:rPr lang="en-US" sz="2800" b="1" u="sng" dirty="0" err="1">
                <a:solidFill>
                  <a:srgbClr val="FFDB43"/>
                </a:solidFill>
                <a:latin typeface="Trebuchet MS" panose="020B0603020202020204" pitchFamily="34" charset="0"/>
              </a:rPr>
              <a:t>roje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k</a:t>
            </a:r>
            <a:r>
              <a:rPr lang="en-US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t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 </a:t>
            </a:r>
            <a:r>
              <a:rPr lang="en-US" sz="2800" b="1" u="sng" dirty="0" err="1">
                <a:solidFill>
                  <a:srgbClr val="FFDB43"/>
                </a:solidFill>
                <a:latin typeface="Trebuchet MS" panose="020B0603020202020204" pitchFamily="34" charset="0"/>
              </a:rPr>
              <a:t>továbbfejlesztése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:</a:t>
            </a:r>
            <a:endParaRPr lang="en-US" sz="2800" b="1" u="sng" dirty="0">
              <a:solidFill>
                <a:srgbClr val="FFDB43"/>
              </a:solidFill>
              <a:latin typeface="Trebuchet MS" panose="020B0603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rebuchet MS" panose="020B0603020202020204" pitchFamily="34" charset="0"/>
              </a:rPr>
              <a:t>Tervezett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latin typeface="Trebuchet MS" panose="020B0603020202020204" pitchFamily="34" charset="0"/>
              </a:rPr>
              <a:t>extrák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latin typeface="Trebuchet MS" panose="020B0603020202020204" pitchFamily="34" charset="0"/>
              </a:rPr>
              <a:t>hozzáadása</a:t>
            </a: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rebuchet MS" panose="020B0603020202020204" pitchFamily="34" charset="0"/>
              </a:rPr>
              <a:t>HYPE</a:t>
            </a:r>
            <a:r>
              <a:rPr lang="en-US" sz="2800" dirty="0">
                <a:latin typeface="Trebuchet MS" panose="020B0603020202020204" pitchFamily="34" charset="0"/>
              </a:rPr>
              <a:t> </a:t>
            </a:r>
            <a:r>
              <a:rPr lang="hu-HU" sz="2800" dirty="0">
                <a:latin typeface="Trebuchet MS" panose="020B0603020202020204" pitchFamily="34" charset="0"/>
              </a:rPr>
              <a:t>kiadása</a:t>
            </a:r>
            <a:r>
              <a:rPr lang="en-US" sz="2800" dirty="0"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latin typeface="Trebuchet MS" panose="020B0603020202020204" pitchFamily="34" charset="0"/>
              </a:rPr>
              <a:t>androidos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latin typeface="Trebuchet MS" panose="020B0603020202020204" pitchFamily="34" charset="0"/>
              </a:rPr>
              <a:t>platformra</a:t>
            </a: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rebuchet MS" panose="020B0603020202020204" pitchFamily="34" charset="0"/>
            </a:endParaRP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47A71361-6DC9-B954-F473-4352E7AC2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03"/>
          <a:stretch/>
        </p:blipFill>
        <p:spPr>
          <a:xfrm>
            <a:off x="2280812" y="2452995"/>
            <a:ext cx="4055269" cy="644644"/>
          </a:xfrm>
          <a:prstGeom prst="rect">
            <a:avLst/>
          </a:prstGeom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7A841C17-AE3E-DBDC-3583-198078BAB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24" b="61379"/>
          <a:stretch/>
        </p:blipFill>
        <p:spPr>
          <a:xfrm>
            <a:off x="2280814" y="3075500"/>
            <a:ext cx="4055269" cy="644645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9DAAEAE-8DBC-3451-7FD2-B587C8E18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56" b="41447"/>
          <a:stretch/>
        </p:blipFill>
        <p:spPr>
          <a:xfrm>
            <a:off x="2280813" y="3720144"/>
            <a:ext cx="4055269" cy="644644"/>
          </a:xfrm>
          <a:prstGeom prst="rect">
            <a:avLst/>
          </a:prstGeom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0FBF909D-057D-E65B-220E-3FCB4B394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18" b="20585"/>
          <a:stretch/>
        </p:blipFill>
        <p:spPr>
          <a:xfrm>
            <a:off x="2280812" y="4364788"/>
            <a:ext cx="4055269" cy="644645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5BB841AF-0744-F746-9B93-E45033A5A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121" b="-118"/>
          <a:stretch/>
        </p:blipFill>
        <p:spPr>
          <a:xfrm>
            <a:off x="2280812" y="5009431"/>
            <a:ext cx="4055269" cy="6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83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75" y="5120759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09A3C"/>
                </a:solidFill>
              </a:rPr>
              <a:t>Kiss </a:t>
            </a:r>
            <a:r>
              <a:rPr lang="en-US" sz="2000" b="1" dirty="0" err="1">
                <a:solidFill>
                  <a:srgbClr val="F09A3C"/>
                </a:solidFill>
              </a:rPr>
              <a:t>Péter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Magyarcsik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Nagy </a:t>
            </a:r>
            <a:r>
              <a:rPr lang="en-US" sz="2000" b="1" dirty="0" err="1">
                <a:solidFill>
                  <a:srgbClr val="F09A3C"/>
                </a:solidFill>
              </a:rPr>
              <a:t>Balázs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Tóth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Török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 err="1">
                <a:solidFill>
                  <a:srgbClr val="F09A3C"/>
                </a:solidFill>
              </a:rPr>
              <a:t>Zsombor</a:t>
            </a:r>
            <a:endParaRPr lang="en-US" sz="2000" b="1" dirty="0">
              <a:solidFill>
                <a:srgbClr val="F09A3C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59" y="5952887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2022.12.11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</a:t>
            </a:r>
            <a:r>
              <a:rPr lang="hu-HU" sz="2400" cap="all" dirty="0"/>
              <a:t> </a:t>
            </a:r>
            <a:r>
              <a:rPr lang="en-US" sz="2400" cap="all" dirty="0"/>
              <a:t>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04260" y="6216789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BAF350F-C55C-FA29-73DE-DB1A387D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390" y="0"/>
            <a:ext cx="1679610" cy="168175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C77D0DA-2433-1036-766F-A1E76B518512}"/>
              </a:ext>
            </a:extLst>
          </p:cNvPr>
          <p:cNvSpPr txBox="1"/>
          <p:nvPr/>
        </p:nvSpPr>
        <p:spPr>
          <a:xfrm>
            <a:off x="2056604" y="6296048"/>
            <a:ext cx="726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Skeleton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4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Tóth Dávid</a:t>
            </a:r>
          </a:p>
          <a:p>
            <a:pPr algn="ctr"/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Design +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Ideas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+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Implementation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400" b="1" i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hu-HU" sz="14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Dávid</a:t>
            </a:r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6" y="122009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88" y="8300"/>
            <a:ext cx="8534401" cy="1162960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terveztünk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második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avagy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sikerült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elérn</a:t>
            </a:r>
            <a:r>
              <a:rPr lang="hu-HU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ünk</a:t>
            </a:r>
            <a:r>
              <a:rPr lang="hu-HU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s véghez vinnünk</a:t>
            </a:r>
            <a:endParaRPr lang="hu-HU" i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6906" y="1451275"/>
            <a:ext cx="9078912" cy="519809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en-US" sz="2800" b="1" dirty="0" err="1">
                <a:solidFill>
                  <a:srgbClr val="FFFFFF"/>
                </a:solidFill>
              </a:rPr>
              <a:t>Alap</a:t>
            </a:r>
            <a:r>
              <a:rPr lang="en-US" sz="2800" b="1" dirty="0">
                <a:solidFill>
                  <a:srgbClr val="FFFFFF"/>
                </a:solidFill>
              </a:rPr>
              <a:t> chat fun</a:t>
            </a:r>
            <a:r>
              <a:rPr lang="hu-HU" sz="2800" b="1" dirty="0">
                <a:solidFill>
                  <a:srgbClr val="FFFFFF"/>
                </a:solidFill>
              </a:rPr>
              <a:t>k</a:t>
            </a:r>
            <a:r>
              <a:rPr lang="en-US" sz="2800" b="1" dirty="0" err="1">
                <a:solidFill>
                  <a:srgbClr val="FFFFFF"/>
                </a:solidFill>
              </a:rPr>
              <a:t>ció</a:t>
            </a:r>
            <a:r>
              <a:rPr lang="hu-HU" sz="2800" b="1" dirty="0">
                <a:solidFill>
                  <a:srgbClr val="FFFFFF"/>
                </a:solidFill>
              </a:rPr>
              <a:t>(k):</a:t>
            </a:r>
            <a:endParaRPr lang="en-US" sz="2800" b="1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Felhasználók</a:t>
            </a:r>
            <a:r>
              <a:rPr lang="hu-HU" sz="2800" dirty="0" err="1">
                <a:solidFill>
                  <a:srgbClr val="FFFFFF"/>
                </a:solidFill>
              </a:rPr>
              <a:t>ra</a:t>
            </a:r>
            <a:r>
              <a:rPr lang="hu-HU" sz="2800" dirty="0">
                <a:solidFill>
                  <a:srgbClr val="FFFFFF"/>
                </a:solidFill>
              </a:rPr>
              <a:t> vonatkozó tervek:</a:t>
            </a:r>
            <a:endParaRPr lang="en-US" sz="2800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Regisztrá</a:t>
            </a:r>
            <a:r>
              <a:rPr lang="hu-HU" sz="2400" b="1" dirty="0" err="1">
                <a:solidFill>
                  <a:schemeClr val="tx1"/>
                </a:solidFill>
              </a:rPr>
              <a:t>ció</a:t>
            </a:r>
            <a:endParaRPr lang="hu-HU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Bejelentkezés</a:t>
            </a:r>
            <a:endParaRPr lang="en-US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b="1" dirty="0">
                <a:solidFill>
                  <a:schemeClr val="tx1"/>
                </a:solidFill>
              </a:rPr>
              <a:t>el</a:t>
            </a:r>
            <a:r>
              <a:rPr lang="en-US" sz="2400" b="1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Kidolgozott</a:t>
            </a:r>
            <a:r>
              <a:rPr lang="hu-HU" sz="2800" dirty="0">
                <a:solidFill>
                  <a:srgbClr val="FFFFFF"/>
                </a:solidFill>
              </a:rPr>
              <a:t> f</a:t>
            </a:r>
            <a:r>
              <a:rPr lang="en-US" sz="2800" dirty="0" err="1">
                <a:solidFill>
                  <a:srgbClr val="FFFFFF"/>
                </a:solidFill>
              </a:rPr>
              <a:t>elhasználói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felület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E3C53BE4-EFA7-BE47-B519-E82B8E09FD1D}"/>
              </a:ext>
            </a:extLst>
          </p:cNvPr>
          <p:cNvGrpSpPr/>
          <p:nvPr/>
        </p:nvGrpSpPr>
        <p:grpSpPr>
          <a:xfrm>
            <a:off x="9209975" y="1543050"/>
            <a:ext cx="2007311" cy="4536281"/>
            <a:chOff x="9209975" y="1745711"/>
            <a:chExt cx="2007311" cy="4042160"/>
          </a:xfrm>
        </p:grpSpPr>
        <p:sp>
          <p:nvSpPr>
            <p:cNvPr id="17" name="Jobb oldali kapcsos zárójel 16">
              <a:extLst>
                <a:ext uri="{FF2B5EF4-FFF2-40B4-BE49-F238E27FC236}">
                  <a16:creationId xmlns:a16="http://schemas.microsoft.com/office/drawing/2014/main" id="{C1A613C6-168F-1DA9-B78A-C025A8238AB1}"/>
                </a:ext>
              </a:extLst>
            </p:cNvPr>
            <p:cNvSpPr/>
            <p:nvPr/>
          </p:nvSpPr>
          <p:spPr>
            <a:xfrm>
              <a:off x="9209975" y="1745711"/>
              <a:ext cx="987425" cy="404216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6940742D-4985-F270-454B-2D8C72572045}"/>
                </a:ext>
              </a:extLst>
            </p:cNvPr>
            <p:cNvSpPr txBox="1"/>
            <p:nvPr/>
          </p:nvSpPr>
          <p:spPr>
            <a:xfrm rot="5400000">
              <a:off x="9512350" y="3212793"/>
              <a:ext cx="23018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MVP</a:t>
              </a:r>
              <a:endParaRPr lang="hu-HU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7" name="Ábra 6" descr="Pipa egyszínű kitöltéssel">
            <a:extLst>
              <a:ext uri="{FF2B5EF4-FFF2-40B4-BE49-F238E27FC236}">
                <a16:creationId xmlns:a16="http://schemas.microsoft.com/office/drawing/2014/main" id="{13E5A622-1520-04EA-F3CA-AEE9C29E7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521" y="1912093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Ábra 7" descr="Pipa egyszínű kitöltéssel">
            <a:extLst>
              <a:ext uri="{FF2B5EF4-FFF2-40B4-BE49-F238E27FC236}">
                <a16:creationId xmlns:a16="http://schemas.microsoft.com/office/drawing/2014/main" id="{30482771-6B55-3220-4E05-1CA8118C2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1320" y="3512514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Ábra 8" descr="Pipa egyszínű kitöltéssel">
            <a:extLst>
              <a:ext uri="{FF2B5EF4-FFF2-40B4-BE49-F238E27FC236}">
                <a16:creationId xmlns:a16="http://schemas.microsoft.com/office/drawing/2014/main" id="{E5B35A0F-3443-EF4B-9649-DC6DE0BAB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0223" y="4050320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0" name="Ábra 9" descr="Pipa egyszínű kitöltéssel">
            <a:extLst>
              <a:ext uri="{FF2B5EF4-FFF2-40B4-BE49-F238E27FC236}">
                <a16:creationId xmlns:a16="http://schemas.microsoft.com/office/drawing/2014/main" id="{7D265FC5-47D0-9940-6FF1-25E535A03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0701" y="4588126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Ábra 10" descr="Pipa egyszínű kitöltéssel">
            <a:extLst>
              <a:ext uri="{FF2B5EF4-FFF2-40B4-BE49-F238E27FC236}">
                <a16:creationId xmlns:a16="http://schemas.microsoft.com/office/drawing/2014/main" id="{02C25163-8D0D-B46F-066E-C8CC55686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7597" y="5541525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69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1112552" y="972438"/>
            <a:ext cx="5256028" cy="560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Index </a:t>
            </a:r>
            <a:r>
              <a:rPr lang="hu-H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(fő)</a:t>
            </a: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Csapat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Feature-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showcase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leírás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</a:t>
            </a:r>
            <a:r>
              <a:rPr lang="hu-H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felület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Kontaktok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listázása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adatbázisból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Adott k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ontakt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utolsó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üzeneteinek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Összes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eddigi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Értesítés</a:t>
            </a:r>
            <a:r>
              <a:rPr lang="hu-H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audiovizuális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formában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küldés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fogadás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hossz</a:t>
            </a:r>
            <a:r>
              <a:rPr lang="hu-H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ának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ellenőrzés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Beágyazható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linkek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You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ube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videók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930D74F-D901-43EE-E077-3A566CC3F9B5}"/>
              </a:ext>
            </a:extLst>
          </p:cNvPr>
          <p:cNvSpPr txBox="1"/>
          <p:nvPr/>
        </p:nvSpPr>
        <p:spPr>
          <a:xfrm>
            <a:off x="6833422" y="2197166"/>
            <a:ext cx="5256028" cy="316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Egyebek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Egységes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navigációs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sáv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az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oldalakon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Regisztráció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 és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kijelentkezés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Admin 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kezelőfelület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Animációk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weboldalon </a:t>
            </a:r>
            <a:b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scroll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sidebar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bar)</a:t>
            </a:r>
            <a:endParaRPr lang="en-US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529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301489"/>
            <a:ext cx="8534401" cy="859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95" y="4249122"/>
            <a:ext cx="1805238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Python Logo | Python Software Foundation">
            <a:extLst>
              <a:ext uri="{FF2B5EF4-FFF2-40B4-BE49-F238E27FC236}">
                <a16:creationId xmlns:a16="http://schemas.microsoft.com/office/drawing/2014/main" id="{89B0E68F-B22C-8EC7-D3F4-26C0DBC22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rver - Free technology icons">
            <a:extLst>
              <a:ext uri="{FF2B5EF4-FFF2-40B4-BE49-F238E27FC236}">
                <a16:creationId xmlns:a16="http://schemas.microsoft.com/office/drawing/2014/main" id="{34B8E0E6-E05A-9025-FA70-D026A70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C75F393-94D8-8E51-CD3C-265DCC518C2D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8" name="Jobb oldali kapcsos zárójel 7">
              <a:extLst>
                <a:ext uri="{FF2B5EF4-FFF2-40B4-BE49-F238E27FC236}">
                  <a16:creationId xmlns:a16="http://schemas.microsoft.com/office/drawing/2014/main" id="{D87FF096-0788-BC3A-379E-B11CA78A4E52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ím 1">
              <a:extLst>
                <a:ext uri="{FF2B5EF4-FFF2-40B4-BE49-F238E27FC236}">
                  <a16:creationId xmlns:a16="http://schemas.microsoft.com/office/drawing/2014/main" id="{F6E6F377-A3B1-45D1-2AAD-9F83DDD121E8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409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82" y="1116209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64" y="3431204"/>
            <a:ext cx="1714677" cy="171467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2202550" y="1822066"/>
            <a:ext cx="6111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080" u="sng" dirty="0"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http://hypechat.org/</a:t>
            </a:r>
          </a:p>
        </p:txBody>
      </p:sp>
      <p:pic>
        <p:nvPicPr>
          <p:cNvPr id="1026" name="Picture 2" descr="DigitalOcean - Wikipedia">
            <a:extLst>
              <a:ext uri="{FF2B5EF4-FFF2-40B4-BE49-F238E27FC236}">
                <a16:creationId xmlns:a16="http://schemas.microsoft.com/office/drawing/2014/main" id="{237A7A6D-8DE7-FE1A-B97E-0141D67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764" y="5131258"/>
            <a:ext cx="1714677" cy="171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031" y="594687"/>
            <a:ext cx="1650172" cy="1650172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35A8581-4A30-39B1-91DE-08526AA6A1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1720" b="31720"/>
          <a:stretch/>
        </p:blipFill>
        <p:spPr>
          <a:xfrm>
            <a:off x="-36339" y="2766381"/>
            <a:ext cx="12393747" cy="1069532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C2E616B1-F0C4-033B-8678-1B557D5DA94C}"/>
              </a:ext>
            </a:extLst>
          </p:cNvPr>
          <p:cNvSpPr txBox="1"/>
          <p:nvPr/>
        </p:nvSpPr>
        <p:spPr>
          <a:xfrm>
            <a:off x="6933667" y="5557709"/>
            <a:ext cx="3589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Trebuchet MS" panose="020B0603020202020204" pitchFamily="34" charset="0"/>
              </a:rPr>
              <a:t>Felhőalapú infrastruktúra szolgáltatónk/platformunk </a:t>
            </a:r>
            <a:r>
              <a:rPr lang="hu-HU" sz="1400" i="1" dirty="0">
                <a:latin typeface="Trebuchet MS" panose="020B0603020202020204" pitchFamily="34" charset="0"/>
              </a:rPr>
              <a:t>(</a:t>
            </a:r>
            <a:r>
              <a:rPr lang="hu-HU" sz="1400" i="1" dirty="0" err="1">
                <a:latin typeface="Trebuchet MS" panose="020B0603020202020204" pitchFamily="34" charset="0"/>
              </a:rPr>
              <a:t>application</a:t>
            </a:r>
            <a:r>
              <a:rPr lang="hu-HU" sz="1400" i="1" dirty="0">
                <a:latin typeface="Trebuchet MS" panose="020B0603020202020204" pitchFamily="34" charset="0"/>
              </a:rPr>
              <a:t> server)</a:t>
            </a:r>
          </a:p>
        </p:txBody>
      </p:sp>
    </p:spTree>
    <p:extLst>
      <p:ext uri="{BB962C8B-B14F-4D97-AF65-F5344CB8AC3E}">
        <p14:creationId xmlns:p14="http://schemas.microsoft.com/office/powerpoint/2010/main" val="301568264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35" y="1679448"/>
            <a:ext cx="6596775" cy="736910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 </a:t>
            </a:r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</a:t>
            </a:r>
            <a:endParaRPr lang="hu-HU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9625BEF-D862-4024-5134-FF6B1C89CD54}"/>
              </a:ext>
            </a:extLst>
          </p:cNvPr>
          <p:cNvSpPr txBox="1"/>
          <p:nvPr/>
        </p:nvSpPr>
        <p:spPr>
          <a:xfrm>
            <a:off x="2912393" y="2416358"/>
            <a:ext cx="579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Made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by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T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óth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ávid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&amp; T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örök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Z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sombor</a:t>
            </a:r>
            <a:endParaRPr lang="hu-HU" sz="2400" i="1" dirty="0"/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FD7F9FD6-0E25-D17A-1FB9-40B75FF75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355" y="3105643"/>
            <a:ext cx="4701748" cy="14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4123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968" y="371160"/>
            <a:ext cx="6596775" cy="989210"/>
          </a:xfrm>
        </p:spPr>
        <p:txBody>
          <a:bodyPr>
            <a:noAutofit/>
          </a:bodyPr>
          <a:lstStyle/>
          <a:p>
            <a:pPr algn="ctr"/>
            <a:r>
              <a:rPr lang="hu-HU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Névjegy lista</a:t>
            </a:r>
            <a:endParaRPr lang="hu-HU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9625BEF-D862-4024-5134-FF6B1C89CD54}"/>
              </a:ext>
            </a:extLst>
          </p:cNvPr>
          <p:cNvSpPr txBox="1"/>
          <p:nvPr/>
        </p:nvSpPr>
        <p:spPr>
          <a:xfrm>
            <a:off x="2844026" y="1360370"/>
            <a:ext cx="579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Made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by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Kiss Péter &amp; Tóth Dávid</a:t>
            </a:r>
            <a:endParaRPr lang="hu-HU" sz="2400" i="1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4822B54-3808-9BEC-4B06-AAA326C40D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22218" y="2025253"/>
            <a:ext cx="3600272" cy="2425108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85C674C-E621-B9F5-C920-A8EEE4583753}"/>
              </a:ext>
            </a:extLst>
          </p:cNvPr>
          <p:cNvSpPr txBox="1"/>
          <p:nvPr/>
        </p:nvSpPr>
        <p:spPr>
          <a:xfrm>
            <a:off x="2701698" y="4653580"/>
            <a:ext cx="6241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Kiss </a:t>
            </a:r>
            <a:r>
              <a:rPr lang="en-US" sz="2400" b="1" dirty="0" err="1">
                <a:latin typeface="Trebuchet MS" panose="020B0603020202020204" pitchFamily="34" charset="0"/>
              </a:rPr>
              <a:t>Péter</a:t>
            </a:r>
            <a:r>
              <a:rPr lang="en-US" sz="2400" b="1" dirty="0">
                <a:latin typeface="Trebuchet MS" panose="020B0603020202020204" pitchFamily="34" charset="0"/>
              </a:rPr>
              <a:t>: </a:t>
            </a:r>
            <a:r>
              <a:rPr lang="hu-HU" sz="2400" dirty="0">
                <a:latin typeface="Trebuchet MS" panose="020B0603020202020204" pitchFamily="34" charset="0"/>
              </a:rPr>
              <a:t>Adott névjegy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utolsó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üzenetének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betöltése</a:t>
            </a:r>
            <a:endParaRPr lang="en-US" sz="2400" dirty="0">
              <a:latin typeface="Trebuchet MS" panose="020B0603020202020204" pitchFamily="34" charset="0"/>
            </a:endParaRPr>
          </a:p>
          <a:p>
            <a:pPr algn="ctr"/>
            <a:endParaRPr lang="en-US" sz="2400" dirty="0">
              <a:latin typeface="Trebuchet MS" panose="020B0603020202020204" pitchFamily="34" charset="0"/>
            </a:endParaRPr>
          </a:p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Tóth Dávid: </a:t>
            </a:r>
            <a:r>
              <a:rPr lang="hu-HU" sz="2400" dirty="0">
                <a:latin typeface="Trebuchet MS" panose="020B0603020202020204" pitchFamily="34" charset="0"/>
              </a:rPr>
              <a:t>Névjegyek automatikus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betöltése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adatbázisból</a:t>
            </a:r>
            <a:endParaRPr lang="en-US" sz="24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06556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663B9F7-BA91-5C06-8E64-5F278156E5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44694" y="1890054"/>
            <a:ext cx="3034773" cy="401058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509" y="187050"/>
            <a:ext cx="7362982" cy="989210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Üzenetek</a:t>
            </a:r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tárolása</a:t>
            </a:r>
            <a:endParaRPr lang="hu-HU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550" y="5531211"/>
            <a:ext cx="1407136" cy="140893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9625BEF-D862-4024-5134-FF6B1C89CD54}"/>
              </a:ext>
            </a:extLst>
          </p:cNvPr>
          <p:cNvSpPr txBox="1"/>
          <p:nvPr/>
        </p:nvSpPr>
        <p:spPr>
          <a:xfrm>
            <a:off x="3016286" y="1241340"/>
            <a:ext cx="579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Made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by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Kiss Péter &amp; Tóth Dávid</a:t>
            </a:r>
            <a:endParaRPr lang="hu-HU" sz="2400" i="1" dirty="0"/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060990A5-EA8E-861F-C503-3C96DC442E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468"/>
          <a:stretch/>
        </p:blipFill>
        <p:spPr>
          <a:xfrm>
            <a:off x="4555676" y="2563056"/>
            <a:ext cx="6901781" cy="210303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86F3958-DFDF-547E-97D2-8B2A8F7982F2}"/>
              </a:ext>
            </a:extLst>
          </p:cNvPr>
          <p:cNvSpPr txBox="1"/>
          <p:nvPr/>
        </p:nvSpPr>
        <p:spPr>
          <a:xfrm>
            <a:off x="4426509" y="4727882"/>
            <a:ext cx="716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i="1" dirty="0">
                <a:latin typeface="Trebuchet MS" panose="020B0603020202020204" pitchFamily="34" charset="0"/>
              </a:rPr>
              <a:t>(A fent lejátszódott beszélgetés fiktív, a kép csak egy illusztráció. Nem így beszélünk egymással.)</a:t>
            </a:r>
          </a:p>
        </p:txBody>
      </p:sp>
    </p:spTree>
    <p:extLst>
      <p:ext uri="{BB962C8B-B14F-4D97-AF65-F5344CB8AC3E}">
        <p14:creationId xmlns:p14="http://schemas.microsoft.com/office/powerpoint/2010/main" val="4261911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 descr="A képen sötét látható&#10;&#10;Automatikusan generált leírás">
            <a:extLst>
              <a:ext uri="{FF2B5EF4-FFF2-40B4-BE49-F238E27FC236}">
                <a16:creationId xmlns:a16="http://schemas.microsoft.com/office/drawing/2014/main" id="{DB98A5D0-3443-4165-66B8-5B6EEEDEF8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56896" y="208930"/>
            <a:ext cx="11449138" cy="644014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50" y="2251481"/>
            <a:ext cx="6596775" cy="1790926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Regisztráció</a:t>
            </a:r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&amp; </a:t>
            </a:r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Bejelentkezés</a:t>
            </a:r>
            <a:endParaRPr lang="hu-HU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9625BEF-D862-4024-5134-FF6B1C89CD54}"/>
              </a:ext>
            </a:extLst>
          </p:cNvPr>
          <p:cNvSpPr txBox="1"/>
          <p:nvPr/>
        </p:nvSpPr>
        <p:spPr>
          <a:xfrm>
            <a:off x="1182715" y="4042407"/>
            <a:ext cx="579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Made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by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Tóth Dávid</a:t>
            </a:r>
            <a:endParaRPr lang="hu-HU" sz="2400" i="1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6DF5B4-EAD4-09A0-81F5-0CD21DE9CB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09925" y="1360465"/>
            <a:ext cx="4186718" cy="45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771</TotalTime>
  <Words>388</Words>
  <Application>Microsoft Office PowerPoint</Application>
  <PresentationFormat>Szélesvásznú</PresentationFormat>
  <Paragraphs>78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Trebuchet MS</vt:lpstr>
      <vt:lpstr>Wingdings 3</vt:lpstr>
      <vt:lpstr>Szelet</vt:lpstr>
      <vt:lpstr>Dusza workshop 2022-23 kapos</vt:lpstr>
      <vt:lpstr>Mit terveztünk a második demóig? avagy mit sikerült elérnünk, s véghez vinnünk</vt:lpstr>
      <vt:lpstr>a hype CHAT jelenlegi funkciói</vt:lpstr>
      <vt:lpstr>Személyes meeting szilárddal</vt:lpstr>
      <vt:lpstr>Bemutatkozik: a</vt:lpstr>
      <vt:lpstr>Chat funkció</vt:lpstr>
      <vt:lpstr>Névjegy lista</vt:lpstr>
      <vt:lpstr>Üzenetek tárolása</vt:lpstr>
      <vt:lpstr>Regisztráció &amp; Bejelentkezés</vt:lpstr>
      <vt:lpstr>Index oldal designja</vt:lpstr>
      <vt:lpstr>Chat oldal designja</vt:lpstr>
      <vt:lpstr>Mit tervezünk a következő demóra?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magyarcs@sulid.hu</cp:lastModifiedBy>
  <cp:revision>61</cp:revision>
  <dcterms:created xsi:type="dcterms:W3CDTF">2022-10-20T08:53:19Z</dcterms:created>
  <dcterms:modified xsi:type="dcterms:W3CDTF">2022-12-08T19:56:04Z</dcterms:modified>
</cp:coreProperties>
</file>